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66" r:id="rId6"/>
    <p:sldId id="269" r:id="rId7"/>
    <p:sldId id="265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B318-7140-4428-AB94-FA4F9292B32C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04BCCE2-7D9D-4C77-A093-B08808886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B318-7140-4428-AB94-FA4F9292B32C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CCE2-7D9D-4C77-A093-B08808886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B318-7140-4428-AB94-FA4F9292B32C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CCE2-7D9D-4C77-A093-B08808886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B318-7140-4428-AB94-FA4F9292B32C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04BCCE2-7D9D-4C77-A093-B08808886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B318-7140-4428-AB94-FA4F9292B32C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CCE2-7D9D-4C77-A093-B088088864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B318-7140-4428-AB94-FA4F9292B32C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CCE2-7D9D-4C77-A093-B08808886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B318-7140-4428-AB94-FA4F9292B32C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04BCCE2-7D9D-4C77-A093-B088088864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B318-7140-4428-AB94-FA4F9292B32C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CCE2-7D9D-4C77-A093-B08808886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B318-7140-4428-AB94-FA4F9292B32C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CCE2-7D9D-4C77-A093-B08808886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B318-7140-4428-AB94-FA4F9292B32C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CCE2-7D9D-4C77-A093-B08808886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B318-7140-4428-AB94-FA4F9292B32C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BCCE2-7D9D-4C77-A093-B088088864B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FA9B318-7140-4428-AB94-FA4F9292B32C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04BCCE2-7D9D-4C77-A093-B088088864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irtualmanuals.elks.org/marketing-guide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constantcontact.com/7-ways-to-promote-your-events-with-video/" TargetMode="External"/><Relationship Id="rId2" Type="http://schemas.openxmlformats.org/officeDocument/2006/relationships/hyperlink" Target="https://medium.com/swlh/how-to-create-a-promotional-video-707fa7a63019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filmora.wondershare.com/video-editor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wtogeek.com/129321/the-best-websites-for-creating-and-sending-free-ecards/" TargetMode="External"/><Relationship Id="rId2" Type="http://schemas.openxmlformats.org/officeDocument/2006/relationships/hyperlink" Target="https://www.canva.com/create/ecards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hallmarkecards.com/" TargetMode="External"/><Relationship Id="rId4" Type="http://schemas.openxmlformats.org/officeDocument/2006/relationships/hyperlink" Target="https://www.constantcontact.com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irtualmanuals.elks.org/wp-content/uploads/2020/08/table-tent-SS-QR-Horzontal-8.5-x-14.pdf" TargetMode="External"/><Relationship Id="rId7" Type="http://schemas.openxmlformats.org/officeDocument/2006/relationships/hyperlink" Target="https://virtualmanuals.elks.org/wp-content/uploads/2019/06/PLACEMAT-8.5X14-2-2.pdf" TargetMode="External"/><Relationship Id="rId2" Type="http://schemas.openxmlformats.org/officeDocument/2006/relationships/hyperlink" Target="https://virtualmanuals.elks.org/wp-content/uploads/2019/06/Marketing-Your-Lodge-Oct-31-2018.pptx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virtualmanuals.elks.org/wp-content/uploads/2019/06/Elks-Do-table-tent-fullwidth.pdf" TargetMode="External"/><Relationship Id="rId5" Type="http://schemas.openxmlformats.org/officeDocument/2006/relationships/hyperlink" Target="https://virtualmanuals.elks.org/wp-content/uploads/2019/06/Elks-Do-table-tent-halfwidth.pdf" TargetMode="External"/><Relationship Id="rId4" Type="http://schemas.openxmlformats.org/officeDocument/2006/relationships/hyperlink" Target="https://virtualmanuals.elks.org/wp-content/uploads/2020/08/table-tent-Soc-Share-with-QR-Horizontal-8.5-x-14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Gathen\Downloads\Elkin 2021 (4)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04800"/>
            <a:ext cx="6248399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10600" cy="914400"/>
          </a:xfrm>
        </p:spPr>
        <p:txBody>
          <a:bodyPr>
            <a:noAutofit/>
          </a:bodyPr>
          <a:lstStyle/>
          <a:p>
            <a:pPr algn="ctr"/>
            <a:br>
              <a:rPr lang="en-US" sz="3200" dirty="0"/>
            </a:br>
            <a:r>
              <a:rPr lang="en-US" sz="2000" dirty="0"/>
              <a:t>MARKETING GUIDE</a:t>
            </a:r>
            <a:br>
              <a:rPr lang="en-US" sz="2000" dirty="0"/>
            </a:br>
            <a:r>
              <a:rPr lang="en-US" sz="2000" dirty="0"/>
              <a:t>“CLICK &amp; BRICK OVERVIEW”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n-US" dirty="0"/>
              <a:t>Click Marketing </a:t>
            </a:r>
          </a:p>
          <a:p>
            <a:pPr fontAlgn="base"/>
            <a:r>
              <a:rPr lang="en-US" dirty="0"/>
              <a:t>These resources are designed to assist your </a:t>
            </a:r>
            <a:r>
              <a:rPr lang="en-US" u="sng" dirty="0"/>
              <a:t>Online Marketing</a:t>
            </a:r>
            <a:r>
              <a:rPr lang="en-US" dirty="0"/>
              <a:t> efforts. </a:t>
            </a:r>
          </a:p>
          <a:p>
            <a:pPr fontAlgn="base"/>
            <a:endParaRPr lang="en-US" dirty="0"/>
          </a:p>
          <a:p>
            <a:pPr fontAlgn="base"/>
            <a:r>
              <a:rPr lang="en-US" dirty="0">
                <a:hlinkClick r:id="rId2"/>
              </a:rPr>
              <a:t>Videos</a:t>
            </a:r>
            <a:endParaRPr lang="en-US" dirty="0"/>
          </a:p>
          <a:p>
            <a:pPr fontAlgn="base"/>
            <a:endParaRPr lang="en-US" dirty="0"/>
          </a:p>
          <a:p>
            <a:pPr fontAlgn="base"/>
            <a:r>
              <a:rPr lang="en-US" dirty="0">
                <a:hlinkClick r:id="rId2"/>
              </a:rPr>
              <a:t>Grand Lodge Manuals</a:t>
            </a:r>
            <a:endParaRPr lang="en-US" dirty="0"/>
          </a:p>
          <a:p>
            <a:pPr fontAlgn="base"/>
            <a:endParaRPr lang="en-US" dirty="0"/>
          </a:p>
          <a:p>
            <a:pPr fontAlgn="base"/>
            <a:r>
              <a:rPr lang="en-US" dirty="0">
                <a:hlinkClick r:id="rId2"/>
              </a:rPr>
              <a:t>E-Greetings</a:t>
            </a:r>
            <a:endParaRPr lang="en-US" dirty="0"/>
          </a:p>
          <a:p>
            <a:pPr fontAlgn="base"/>
            <a:endParaRPr lang="en-US" dirty="0"/>
          </a:p>
          <a:p>
            <a:pPr fontAlgn="base"/>
            <a:r>
              <a:rPr lang="en-US" dirty="0">
                <a:hlinkClick r:id="rId2"/>
              </a:rPr>
              <a:t>Websites</a:t>
            </a:r>
            <a:endParaRPr lang="en-US" dirty="0"/>
          </a:p>
          <a:p>
            <a:pPr fontAlgn="base"/>
            <a:endParaRPr lang="en-US" dirty="0"/>
          </a:p>
          <a:p>
            <a:pPr fontAlgn="base"/>
            <a:r>
              <a:rPr lang="en-US" dirty="0">
                <a:hlinkClick r:id="rId2"/>
              </a:rPr>
              <a:t>Social Media Guideline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n-US" dirty="0"/>
              <a:t>Brick Marketing</a:t>
            </a:r>
          </a:p>
          <a:p>
            <a:pPr fontAlgn="base"/>
            <a:r>
              <a:rPr lang="en-US" dirty="0"/>
              <a:t>These resources are designed to assist your </a:t>
            </a:r>
            <a:r>
              <a:rPr lang="en-US" u="sng" dirty="0"/>
              <a:t>Traditional Marketing</a:t>
            </a:r>
            <a:r>
              <a:rPr lang="en-US" dirty="0"/>
              <a:t> efforts. </a:t>
            </a:r>
          </a:p>
          <a:p>
            <a:pPr fontAlgn="base"/>
            <a:endParaRPr lang="en-US" dirty="0"/>
          </a:p>
          <a:p>
            <a:pPr fontAlgn="base"/>
            <a:r>
              <a:rPr lang="en-US" dirty="0">
                <a:hlinkClick r:id="rId2"/>
              </a:rPr>
              <a:t>Pintables</a:t>
            </a:r>
            <a:endParaRPr lang="en-US" dirty="0"/>
          </a:p>
          <a:p>
            <a:pPr fontAlgn="base"/>
            <a:endParaRPr lang="en-US" dirty="0"/>
          </a:p>
          <a:p>
            <a:pPr fontAlgn="base"/>
            <a:r>
              <a:rPr lang="en-US" dirty="0">
                <a:hlinkClick r:id="rId2"/>
              </a:rPr>
              <a:t>Branding</a:t>
            </a:r>
            <a:endParaRPr lang="en-US" dirty="0"/>
          </a:p>
          <a:p>
            <a:pPr fontAlgn="base"/>
            <a:endParaRPr lang="en-US" dirty="0"/>
          </a:p>
          <a:p>
            <a:pPr fontAlgn="base"/>
            <a:r>
              <a:rPr lang="en-US" dirty="0">
                <a:hlinkClick r:id="rId2"/>
              </a:rPr>
              <a:t>Press Releases</a:t>
            </a:r>
            <a:endParaRPr lang="en-US" dirty="0"/>
          </a:p>
          <a:p>
            <a:pPr fontAlgn="base">
              <a:buNone/>
            </a:pPr>
            <a:endParaRPr lang="en-US" dirty="0"/>
          </a:p>
          <a:p>
            <a:pPr fontAlgn="base"/>
            <a:r>
              <a:rPr lang="en-US" dirty="0">
                <a:hlinkClick r:id="rId2"/>
              </a:rPr>
              <a:t>Public Service Announcements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610600" cy="1143000"/>
          </a:xfrm>
        </p:spPr>
        <p:txBody>
          <a:bodyPr>
            <a:noAutofit/>
          </a:bodyPr>
          <a:lstStyle/>
          <a:p>
            <a:pPr algn="ctr"/>
            <a:r>
              <a:rPr lang="en-US" sz="2000" dirty="0"/>
              <a:t>MARKETING GUIDE</a:t>
            </a:r>
            <a:br>
              <a:rPr lang="en-US" sz="2000" dirty="0"/>
            </a:br>
            <a:r>
              <a:rPr lang="en-US" sz="2000" dirty="0"/>
              <a:t>“VIDEO’S”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295400"/>
            <a:ext cx="8839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/>
              <a:t>Instructions / How To</a:t>
            </a:r>
          </a:p>
          <a:p>
            <a:pPr fontAlgn="base"/>
            <a:r>
              <a:rPr lang="en-US" dirty="0"/>
              <a:t>These are helpful resources to help guide production of videos.</a:t>
            </a:r>
          </a:p>
          <a:p>
            <a:pPr fontAlgn="base"/>
            <a:r>
              <a:rPr lang="en-US" dirty="0"/>
              <a:t>8 steps to creating a promotional video</a:t>
            </a:r>
          </a:p>
          <a:p>
            <a:pPr fontAlgn="base"/>
            <a:r>
              <a:rPr lang="en-US" dirty="0"/>
              <a:t>No matter the company, budget, or reason for the video, there’s a pretty basic format every video follows, from first idea to final cut.</a:t>
            </a:r>
          </a:p>
          <a:p>
            <a:pPr fontAlgn="base"/>
            <a:r>
              <a:rPr lang="en-US" b="1" dirty="0">
                <a:hlinkClick r:id="rId2"/>
              </a:rPr>
              <a:t>Visit Site</a:t>
            </a:r>
            <a:endParaRPr lang="en-US" dirty="0"/>
          </a:p>
          <a:p>
            <a:pPr fontAlgn="base"/>
            <a:r>
              <a:rPr lang="en-US" dirty="0"/>
              <a:t>7 ways to promote your events with video</a:t>
            </a:r>
          </a:p>
          <a:p>
            <a:pPr fontAlgn="base"/>
            <a:r>
              <a:rPr lang="en-US" dirty="0"/>
              <a:t>If a picture is worth a thousand words, then what does that mean for videos? Could a video mean a thousand event attendees?</a:t>
            </a:r>
          </a:p>
          <a:p>
            <a:pPr fontAlgn="base"/>
            <a:r>
              <a:rPr lang="en-US" b="1" dirty="0">
                <a:hlinkClick r:id="rId3"/>
              </a:rPr>
              <a:t>Visit Site</a:t>
            </a:r>
            <a:endParaRPr lang="en-US" dirty="0"/>
          </a:p>
          <a:p>
            <a:pPr fontAlgn="base"/>
            <a:r>
              <a:rPr lang="en-US" dirty="0"/>
              <a:t>Resources</a:t>
            </a:r>
          </a:p>
          <a:p>
            <a:pPr fontAlgn="base"/>
            <a:r>
              <a:rPr lang="en-US" dirty="0"/>
              <a:t>Tools and resources available to assist you in creation of your videos.</a:t>
            </a:r>
          </a:p>
          <a:p>
            <a:pPr fontAlgn="base"/>
            <a:r>
              <a:rPr lang="en-US" dirty="0"/>
              <a:t>Filmora Video Editor</a:t>
            </a:r>
          </a:p>
          <a:p>
            <a:pPr fontAlgn="base"/>
            <a:r>
              <a:rPr lang="en-US" dirty="0"/>
              <a:t>Filmora is a very affordable and intuitive video editing software. You can use this to produce simple and effective social media and marketing videos.</a:t>
            </a:r>
          </a:p>
          <a:p>
            <a:pPr fontAlgn="base"/>
            <a:r>
              <a:rPr lang="en-US" b="1" dirty="0">
                <a:hlinkClick r:id="rId4"/>
              </a:rPr>
              <a:t>Visit Site</a:t>
            </a:r>
            <a:endParaRPr lang="en-US" dirty="0"/>
          </a:p>
          <a:p>
            <a:pPr fontAlgn="base"/>
            <a:r>
              <a:rPr lang="en-US" dirty="0"/>
              <a:t>Fiverr.com</a:t>
            </a:r>
          </a:p>
          <a:p>
            <a:pPr fontAlgn="base"/>
            <a:r>
              <a:rPr lang="en-US" dirty="0"/>
              <a:t>Hire affordable talent to assist you in making your video. Your story is unique. Tell it differently with custom video &amp; animation services.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2133600"/>
          </a:xfrm>
        </p:spPr>
        <p:txBody>
          <a:bodyPr>
            <a:noAutofit/>
          </a:bodyPr>
          <a:lstStyle/>
          <a:p>
            <a:pPr algn="ctr"/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r>
              <a:rPr lang="en-US" sz="2000" dirty="0"/>
              <a:t>MARKETING GUIDE</a:t>
            </a:r>
            <a:br>
              <a:rPr lang="en-US" sz="2000" dirty="0"/>
            </a:br>
            <a:r>
              <a:rPr lang="en-US" sz="2000" dirty="0"/>
              <a:t>“Manuals” 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THERE’S A MANUAL FOR THAT!</a:t>
            </a:r>
            <a:br>
              <a:rPr lang="en-US" sz="2800" dirty="0"/>
            </a:br>
            <a:r>
              <a:rPr lang="en-US" sz="2800" dirty="0"/>
              <a:t>30 Printable Manuals on the Site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6764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100" dirty="0"/>
            </a:br>
            <a:br>
              <a:rPr lang="en-US" sz="3100" dirty="0"/>
            </a:br>
            <a:br>
              <a:rPr lang="en-US" sz="3100" dirty="0"/>
            </a:br>
            <a:br>
              <a:rPr lang="en-US" sz="3100" dirty="0"/>
            </a:br>
            <a:r>
              <a:rPr lang="en-US" sz="2200" dirty="0"/>
              <a:t>MARKETING GUIDE</a:t>
            </a:r>
            <a:br>
              <a:rPr lang="en-US" sz="2200" dirty="0"/>
            </a:br>
            <a:r>
              <a:rPr lang="en-US" sz="2200" dirty="0"/>
              <a:t>“WEBITES”</a:t>
            </a:r>
            <a:br>
              <a:rPr lang="en-US" sz="2200" dirty="0"/>
            </a:br>
            <a:br>
              <a:rPr lang="en-US" sz="3100" dirty="0"/>
            </a:br>
            <a:br>
              <a:rPr lang="en-US" sz="3100" dirty="0"/>
            </a:br>
            <a:br>
              <a:rPr lang="en-US" sz="3100" dirty="0"/>
            </a:br>
            <a:br>
              <a:rPr lang="en-US" sz="3100" dirty="0"/>
            </a:br>
            <a:br>
              <a:rPr lang="en-US" sz="3100" dirty="0"/>
            </a:br>
            <a:r>
              <a:rPr lang="en-US" sz="3100" dirty="0"/>
              <a:t>THERE’S SEVEN WEBSITES ON THIS SECTION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298448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100" dirty="0"/>
            </a:br>
            <a:br>
              <a:rPr lang="en-US" sz="3100" dirty="0"/>
            </a:br>
            <a:r>
              <a:rPr lang="en-US" sz="2200" dirty="0"/>
              <a:t>MARKETING GUIDE</a:t>
            </a:r>
            <a:br>
              <a:rPr lang="en-US" sz="2200" dirty="0"/>
            </a:br>
            <a:r>
              <a:rPr lang="en-US" sz="2200" dirty="0"/>
              <a:t>“PUBLIC SERVICE ANNOUNCEMENTS”</a:t>
            </a:r>
            <a:br>
              <a:rPr lang="en-US" sz="2200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43000" y="2209800"/>
            <a:ext cx="7086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These examples, how-to’s, and resources can assist you in producing </a:t>
            </a:r>
            <a:r>
              <a:rPr lang="en-US" sz="2000" b="1" dirty="0"/>
              <a:t>Public Service Announcements</a:t>
            </a:r>
            <a:r>
              <a:rPr lang="en-US" sz="2000" dirty="0"/>
              <a:t> materials for your Lodges.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298448"/>
          </a:xfrm>
        </p:spPr>
        <p:txBody>
          <a:bodyPr>
            <a:noAutofit/>
          </a:bodyPr>
          <a:lstStyle/>
          <a:p>
            <a:pPr algn="ctr"/>
            <a:r>
              <a:rPr lang="en-US" sz="2000" dirty="0"/>
              <a:t>MARKETING GUIDE</a:t>
            </a:r>
            <a:br>
              <a:rPr lang="en-US" sz="2000" dirty="0"/>
            </a:br>
            <a:r>
              <a:rPr lang="en-US" sz="2000" dirty="0"/>
              <a:t>“E-GREETINGS”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-159306"/>
            <a:ext cx="89916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en-US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fontAlgn="base"/>
            <a:r>
              <a:rPr lang="en-US" dirty="0"/>
              <a:t>Instructions / How To</a:t>
            </a:r>
          </a:p>
          <a:p>
            <a:pPr fontAlgn="base"/>
            <a:r>
              <a:rPr lang="en-US" dirty="0"/>
              <a:t>Canva explains the e-greetings basics</a:t>
            </a:r>
          </a:p>
          <a:p>
            <a:pPr fontAlgn="base"/>
            <a:r>
              <a:rPr lang="en-US" dirty="0"/>
              <a:t>Whip up a fun, unique e-Card for any occasion – with a bountiful amount of quality graphics and images, you’ll have as much fun making your own e-Cards as your recipients will have receiving them.</a:t>
            </a:r>
          </a:p>
          <a:p>
            <a:pPr fontAlgn="base"/>
            <a:r>
              <a:rPr lang="en-US" b="1" dirty="0">
                <a:hlinkClick r:id="rId2"/>
              </a:rPr>
              <a:t>Visit Site</a:t>
            </a:r>
            <a:endParaRPr lang="en-US" dirty="0"/>
          </a:p>
          <a:p>
            <a:pPr fontAlgn="base"/>
            <a:r>
              <a:rPr lang="en-US" dirty="0"/>
              <a:t>The best websites for creating and sending free e-Cards</a:t>
            </a:r>
          </a:p>
          <a:p>
            <a:pPr fontAlgn="base"/>
            <a:r>
              <a:rPr lang="en-US" dirty="0"/>
              <a:t>We’ve assembled a list of websites that allow you to create electronic cards (e-Cards) you can send (using email, Facebook, or other electronic delivery methods) to friends and family for the holidays, or for any other occasion.</a:t>
            </a:r>
          </a:p>
          <a:p>
            <a:pPr fontAlgn="base"/>
            <a:r>
              <a:rPr lang="en-US" b="1" dirty="0">
                <a:hlinkClick r:id="rId3"/>
              </a:rPr>
              <a:t>Visit Site</a:t>
            </a:r>
            <a:endParaRPr lang="en-US" dirty="0"/>
          </a:p>
          <a:p>
            <a:pPr fontAlgn="base"/>
            <a:r>
              <a:rPr lang="en-US" dirty="0"/>
              <a:t>Resources</a:t>
            </a:r>
          </a:p>
          <a:p>
            <a:pPr fontAlgn="base"/>
            <a:r>
              <a:rPr lang="en-US" dirty="0"/>
              <a:t>Constant Contact</a:t>
            </a:r>
          </a:p>
          <a:p>
            <a:pPr fontAlgn="base"/>
            <a:r>
              <a:rPr lang="en-US" dirty="0"/>
              <a:t>Powerful email marketing made easy. See all the great things it can do for your business.</a:t>
            </a:r>
          </a:p>
          <a:p>
            <a:pPr fontAlgn="base"/>
            <a:r>
              <a:rPr lang="en-US" b="1" dirty="0">
                <a:hlinkClick r:id="rId4"/>
              </a:rPr>
              <a:t>Visit Site</a:t>
            </a:r>
            <a:endParaRPr lang="en-US" dirty="0"/>
          </a:p>
          <a:p>
            <a:pPr fontAlgn="base"/>
            <a:r>
              <a:rPr lang="en-US" dirty="0"/>
              <a:t>Hallmark e-Cards</a:t>
            </a:r>
          </a:p>
          <a:p>
            <a:pPr fontAlgn="base"/>
            <a:r>
              <a:rPr lang="en-US" dirty="0"/>
              <a:t>Send a special message to someone’s email.</a:t>
            </a:r>
          </a:p>
          <a:p>
            <a:pPr fontAlgn="base"/>
            <a:r>
              <a:rPr lang="en-US" b="1" dirty="0">
                <a:hlinkClick r:id="rId5"/>
              </a:rPr>
              <a:t>Visit Site</a:t>
            </a:r>
            <a:endParaRPr lang="en-US" b="1" dirty="0"/>
          </a:p>
          <a:p>
            <a:pPr fontAlgn="base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ctr">
              <a:tabLst>
                <a:tab pos="2112963" algn="l"/>
              </a:tabLst>
            </a:pPr>
            <a:br>
              <a:rPr lang="en-US" sz="2800" dirty="0"/>
            </a:br>
            <a:r>
              <a:rPr lang="en-US" sz="2000" dirty="0"/>
              <a:t>MARKETING GUIDE</a:t>
            </a:r>
            <a:br>
              <a:rPr lang="en-US" sz="2000" dirty="0"/>
            </a:br>
            <a:r>
              <a:rPr lang="en-US" sz="2000" dirty="0"/>
              <a:t>“SOCIAL MEDIA”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0" y="1219200"/>
            <a:ext cx="89916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600" dirty="0"/>
              <a:t>Social Media Guidelines</a:t>
            </a:r>
          </a:p>
          <a:p>
            <a:pPr fontAlgn="base"/>
            <a:r>
              <a:rPr lang="en-US" sz="1600" dirty="0"/>
              <a:t>By RICK GATHEN, Membership and Public Relations Manager</a:t>
            </a:r>
          </a:p>
          <a:p>
            <a:pPr fontAlgn="base"/>
            <a:r>
              <a:rPr lang="en-US" sz="1600" b="1" dirty="0"/>
              <a:t>Please consider using the following social media disclaimer for your Lodge:</a:t>
            </a:r>
            <a:endParaRPr lang="en-US" sz="1600" dirty="0"/>
          </a:p>
          <a:p>
            <a:pPr fontAlgn="base"/>
            <a:r>
              <a:rPr lang="en-US" sz="1600" dirty="0"/>
              <a:t>We reserve the right to remove comments and or materials from the Elks Lodge social media when those comments:</a:t>
            </a:r>
          </a:p>
          <a:p>
            <a:pPr fontAlgn="base"/>
            <a:r>
              <a:rPr lang="en-US" sz="1600" dirty="0"/>
              <a:t>Are hateful or mean-spirited.</a:t>
            </a:r>
            <a:br>
              <a:rPr lang="en-US" sz="1600" dirty="0"/>
            </a:br>
            <a:r>
              <a:rPr lang="en-US" sz="1600" dirty="0"/>
              <a:t>Are potentially libelous, obscene, or sexually explicit.</a:t>
            </a:r>
            <a:br>
              <a:rPr lang="en-US" sz="1600" dirty="0"/>
            </a:br>
            <a:r>
              <a:rPr lang="en-US" sz="1600" dirty="0"/>
              <a:t>Are personal attacks, or involve profanity or insults.</a:t>
            </a:r>
            <a:br>
              <a:rPr lang="en-US" sz="1600" dirty="0"/>
            </a:br>
            <a:r>
              <a:rPr lang="en-US" sz="1600" dirty="0"/>
              <a:t>Are private or public information published without Lodge consent.</a:t>
            </a:r>
            <a:br>
              <a:rPr lang="en-US" sz="1600" dirty="0"/>
            </a:br>
            <a:r>
              <a:rPr lang="en-US" sz="1600" dirty="0"/>
              <a:t>Violate any law or promote the violation of any law.</a:t>
            </a:r>
            <a:br>
              <a:rPr lang="en-US" sz="1600" dirty="0"/>
            </a:br>
            <a:r>
              <a:rPr lang="en-US" sz="1600" dirty="0"/>
              <a:t>Contribute to or encourage discrimination or harassment.</a:t>
            </a:r>
            <a:br>
              <a:rPr lang="en-US" sz="1600" dirty="0"/>
            </a:br>
            <a:r>
              <a:rPr lang="en-US" sz="1600" dirty="0"/>
              <a:t>Display photos of Members drinking or smoking, or considered harmful to the Elks’ image and reputation.</a:t>
            </a:r>
            <a:br>
              <a:rPr lang="en-US" sz="1600" dirty="0"/>
            </a:br>
            <a:r>
              <a:rPr lang="en-US" sz="1600" b="1" dirty="0"/>
              <a:t>Contain the names of minors.</a:t>
            </a:r>
            <a:br>
              <a:rPr lang="en-US" sz="1600" b="1" dirty="0"/>
            </a:br>
            <a:r>
              <a:rPr lang="en-US" sz="1600" dirty="0"/>
              <a:t>Divulge Lodge business that may violate your Obligation.</a:t>
            </a:r>
            <a:br>
              <a:rPr lang="en-US" sz="1600" dirty="0"/>
            </a:br>
            <a:r>
              <a:rPr lang="en-US" sz="1600" dirty="0"/>
              <a:t>Are not positive and informative.</a:t>
            </a:r>
          </a:p>
          <a:p>
            <a:pPr fontAlgn="base"/>
            <a:r>
              <a:rPr lang="en-US" sz="1600" dirty="0"/>
              <a:t>We reserve the right to terminate someone’s ability to post when any of the aforementioned has been posted.</a:t>
            </a:r>
          </a:p>
          <a:p>
            <a:pPr fontAlgn="base"/>
            <a:r>
              <a:rPr lang="en-US" sz="1600" b="1" dirty="0"/>
              <a:t>Don’t </a:t>
            </a:r>
            <a:r>
              <a:rPr lang="en-US" sz="1600" dirty="0"/>
              <a:t>dive in head first. Social media beginners should focus on a few things and do them well.</a:t>
            </a:r>
            <a:br>
              <a:rPr lang="en-US" sz="1600" dirty="0"/>
            </a:br>
            <a:r>
              <a:rPr lang="en-US" sz="1600" b="1" dirty="0"/>
              <a:t>Don’t </a:t>
            </a:r>
            <a:r>
              <a:rPr lang="en-US" sz="1600" dirty="0"/>
              <a:t>accept non-Members as friends.</a:t>
            </a:r>
            <a:br>
              <a:rPr lang="en-US" sz="1600" dirty="0"/>
            </a:br>
            <a:r>
              <a:rPr lang="en-US" sz="1600" b="1" dirty="0"/>
              <a:t>Don’t </a:t>
            </a:r>
            <a:r>
              <a:rPr lang="en-US" sz="1600" dirty="0"/>
              <a:t>post photos of Members drinking or smoking.</a:t>
            </a:r>
            <a:br>
              <a:rPr lang="en-US" sz="1600" dirty="0"/>
            </a:br>
            <a:r>
              <a:rPr lang="en-US" sz="1600" b="1" dirty="0"/>
              <a:t>Don’t </a:t>
            </a:r>
            <a:r>
              <a:rPr lang="en-US" sz="1600" dirty="0"/>
              <a:t>post photos that may be “harmful” to the Elks image and reputation.</a:t>
            </a:r>
            <a:br>
              <a:rPr lang="en-US" sz="1600" dirty="0"/>
            </a:br>
            <a:r>
              <a:rPr lang="en-US" sz="1600" b="1" dirty="0"/>
              <a:t>Don’t </a:t>
            </a:r>
            <a:r>
              <a:rPr lang="en-US" sz="1600" dirty="0"/>
              <a:t>post names of children.</a:t>
            </a:r>
            <a:br>
              <a:rPr lang="en-US" sz="1600" dirty="0"/>
            </a:br>
            <a:r>
              <a:rPr lang="en-US" sz="1600" b="1" dirty="0"/>
              <a:t>Don’t </a:t>
            </a:r>
            <a:r>
              <a:rPr lang="en-US" sz="1600" dirty="0"/>
              <a:t>post Lodge business that would be in violation of your Obligation</a:t>
            </a:r>
            <a:r>
              <a:rPr lang="en-US" sz="1400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200" dirty="0"/>
              <a:t>MARKETING GUIDE</a:t>
            </a:r>
            <a:br>
              <a:rPr lang="en-US" sz="2200" dirty="0"/>
            </a:br>
            <a:r>
              <a:rPr lang="en-US" sz="2200" dirty="0"/>
              <a:t>“PRINTABLES” </a:t>
            </a:r>
            <a:br>
              <a:rPr lang="en-US" sz="3100" dirty="0"/>
            </a:br>
            <a:br>
              <a:rPr lang="en-US" sz="3100" dirty="0"/>
            </a:br>
            <a:br>
              <a:rPr lang="en-US" sz="3100" dirty="0"/>
            </a:br>
            <a:br>
              <a:rPr lang="en-US" sz="3100" dirty="0"/>
            </a:br>
            <a:endParaRPr lang="en-US" sz="3100" dirty="0"/>
          </a:p>
        </p:txBody>
      </p:sp>
      <p:sp>
        <p:nvSpPr>
          <p:cNvPr id="4" name="Rectangle 3"/>
          <p:cNvSpPr/>
          <p:nvPr/>
        </p:nvSpPr>
        <p:spPr>
          <a:xfrm>
            <a:off x="0" y="1295401"/>
            <a:ext cx="8991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/>
              <a:t>Examples</a:t>
            </a:r>
          </a:p>
          <a:p>
            <a:pPr fontAlgn="base"/>
            <a:r>
              <a:rPr lang="en-US" dirty="0"/>
              <a:t>Printable items you can use for inspiration.</a:t>
            </a:r>
          </a:p>
          <a:p>
            <a:pPr fontAlgn="base"/>
            <a:r>
              <a:rPr lang="en-US" dirty="0"/>
              <a:t>Presentations</a:t>
            </a:r>
          </a:p>
          <a:p>
            <a:pPr fontAlgn="base"/>
            <a:r>
              <a:rPr lang="en-US" dirty="0"/>
              <a:t>2018 Convention Presentation</a:t>
            </a:r>
          </a:p>
          <a:p>
            <a:pPr fontAlgn="base"/>
            <a:r>
              <a:rPr lang="en-US" b="1" dirty="0">
                <a:hlinkClick r:id="rId2"/>
              </a:rPr>
              <a:t>Download File</a:t>
            </a:r>
            <a:endParaRPr lang="en-US" dirty="0"/>
          </a:p>
          <a:p>
            <a:pPr fontAlgn="base"/>
            <a:r>
              <a:rPr lang="en-US" dirty="0"/>
              <a:t>Table Tents</a:t>
            </a:r>
          </a:p>
          <a:p>
            <a:pPr fontAlgn="base"/>
            <a:r>
              <a:rPr lang="en-US" dirty="0"/>
              <a:t>Elks Table Tent: Social Shareables #2</a:t>
            </a:r>
          </a:p>
          <a:p>
            <a:pPr fontAlgn="base"/>
            <a:r>
              <a:rPr lang="en-US" b="1" dirty="0">
                <a:hlinkClick r:id="rId3"/>
              </a:rPr>
              <a:t>Download File</a:t>
            </a:r>
            <a:endParaRPr lang="en-US" dirty="0"/>
          </a:p>
          <a:p>
            <a:pPr fontAlgn="base"/>
            <a:r>
              <a:rPr lang="en-US" dirty="0"/>
              <a:t>Elks Table Tent: Social Shareables #1</a:t>
            </a:r>
          </a:p>
          <a:p>
            <a:pPr fontAlgn="base"/>
            <a:r>
              <a:rPr lang="en-US" b="1" dirty="0">
                <a:hlinkClick r:id="rId4"/>
              </a:rPr>
              <a:t>Download File</a:t>
            </a:r>
            <a:endParaRPr lang="en-US" dirty="0"/>
          </a:p>
          <a:p>
            <a:pPr fontAlgn="base"/>
            <a:r>
              <a:rPr lang="en-US" dirty="0"/>
              <a:t>Elks Do Table Tents: Half width</a:t>
            </a:r>
          </a:p>
          <a:p>
            <a:pPr fontAlgn="base"/>
            <a:r>
              <a:rPr lang="en-US" b="1" dirty="0">
                <a:hlinkClick r:id="rId5"/>
              </a:rPr>
              <a:t>Download File</a:t>
            </a:r>
            <a:endParaRPr lang="en-US" dirty="0"/>
          </a:p>
          <a:p>
            <a:pPr fontAlgn="base"/>
            <a:r>
              <a:rPr lang="en-US" dirty="0"/>
              <a:t>Elks Do Table Tents: Full width</a:t>
            </a:r>
          </a:p>
          <a:p>
            <a:pPr fontAlgn="base"/>
            <a:r>
              <a:rPr lang="en-US" b="1" dirty="0">
                <a:hlinkClick r:id="rId6"/>
              </a:rPr>
              <a:t>Download File</a:t>
            </a:r>
            <a:endParaRPr lang="en-US" dirty="0"/>
          </a:p>
          <a:p>
            <a:pPr fontAlgn="base"/>
            <a:r>
              <a:rPr lang="en-US" dirty="0"/>
              <a:t>Elks Do Placemat</a:t>
            </a:r>
          </a:p>
          <a:p>
            <a:pPr fontAlgn="base"/>
            <a:r>
              <a:rPr lang="en-US" b="1" dirty="0">
                <a:hlinkClick r:id="rId7"/>
              </a:rPr>
              <a:t>Download File</a:t>
            </a:r>
            <a:endParaRPr lang="en-US" dirty="0"/>
          </a:p>
          <a:p>
            <a:pPr fontAlgn="base"/>
            <a:r>
              <a:rPr lang="en-US" dirty="0"/>
              <a:t>Flyers</a:t>
            </a:r>
          </a:p>
          <a:p>
            <a:pPr fontAlgn="base"/>
            <a:r>
              <a:rPr lang="en-US" dirty="0"/>
              <a:t>50 Recruitment Ideas</a:t>
            </a:r>
          </a:p>
          <a:p>
            <a:pPr fontAlgn="base"/>
            <a:r>
              <a:rPr lang="en-US" dirty="0"/>
              <a:t>This is a 3 column tri-fold flyer.  You can print these and hand them out at your Lodge meetings.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</TotalTime>
  <Words>793</Words>
  <Application>Microsoft Office PowerPoint</Application>
  <PresentationFormat>On-screen Show (4:3)</PresentationFormat>
  <Paragraphs>92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Franklin Gothic Book</vt:lpstr>
      <vt:lpstr>Franklin Gothic Medium</vt:lpstr>
      <vt:lpstr>Wingdings 2</vt:lpstr>
      <vt:lpstr>Trek</vt:lpstr>
      <vt:lpstr>PowerPoint Presentation</vt:lpstr>
      <vt:lpstr> MARKETING GUIDE “CLICK &amp; BRICK OVERVIEW” </vt:lpstr>
      <vt:lpstr>MARKETING GUIDE “VIDEO’S”</vt:lpstr>
      <vt:lpstr>   MARKETING GUIDE “Manuals”   THERE’S A MANUAL FOR THAT! 30 Printable Manuals on the Site </vt:lpstr>
      <vt:lpstr>    MARKETING GUIDE “WEBITES”      THERE’S SEVEN WEBSITES ON THIS SECTION</vt:lpstr>
      <vt:lpstr>  MARKETING GUIDE “PUBLIC SERVICE ANNOUNCEMENTS” </vt:lpstr>
      <vt:lpstr>MARKETING GUIDE “E-GREETINGS”</vt:lpstr>
      <vt:lpstr> MARKETING GUIDE “SOCIAL MEDIA”</vt:lpstr>
      <vt:lpstr>    MARKETING GUIDE “PRINTABLES”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Gathen</dc:creator>
  <cp:lastModifiedBy>Joanne Stolarz</cp:lastModifiedBy>
  <cp:revision>1</cp:revision>
  <dcterms:created xsi:type="dcterms:W3CDTF">2021-09-01T17:05:19Z</dcterms:created>
  <dcterms:modified xsi:type="dcterms:W3CDTF">2021-09-01T17:43:25Z</dcterms:modified>
</cp:coreProperties>
</file>